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DBB9561-9319-4655-AD10-7956F2D5E5A9}">
  <a:tblStyle styleId="{ADBB9561-9319-4655-AD10-7956F2D5E5A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You can use this as a way to gain attention when students are working/talking</a:t>
            </a:r>
          </a:p>
          <a:p>
            <a:pPr lvl="0" rtl="0">
              <a:spcBef>
                <a:spcPts val="0"/>
              </a:spcBef>
              <a:buClr>
                <a:schemeClr val="dk1"/>
              </a:buClr>
              <a:buSzPct val="100000"/>
              <a:buFont typeface="Arial"/>
              <a:buNone/>
            </a:pPr>
            <a:r>
              <a:rPr lang="en">
                <a:solidFill>
                  <a:schemeClr val="dk1"/>
                </a:solidFill>
              </a:rPr>
              <a:t>Either set pattern at the beginning of summer or challenge students to mimic different patterns throughout the summer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Don’t let the toothpaste out of the tube!</a:t>
            </a:r>
          </a:p>
          <a:p>
            <a:pPr lvl="0">
              <a:spcBef>
                <a:spcPts val="0"/>
              </a:spcBef>
              <a:buClr>
                <a:schemeClr val="dk1"/>
              </a:buClr>
              <a:buSzPct val="100000"/>
              <a:buFont typeface="Arial"/>
              <a:buNone/>
            </a:pPr>
            <a:r>
              <a:rPr lang="en">
                <a:solidFill>
                  <a:schemeClr val="dk1"/>
                </a:solidFill>
              </a:rPr>
              <a:t>All this being said, students will engage in behavior that disrupts the safety of the classroom environment</a:t>
            </a:r>
          </a:p>
          <a:p>
            <a:pPr lvl="0">
              <a:spcBef>
                <a:spcPts val="0"/>
              </a:spcBef>
              <a:buClr>
                <a:schemeClr val="dk1"/>
              </a:buClr>
              <a:buSzPct val="100000"/>
              <a:buFont typeface="Arial"/>
              <a:buNone/>
            </a:pPr>
            <a:r>
              <a:rPr lang="en">
                <a:solidFill>
                  <a:schemeClr val="dk1"/>
                </a:solidFill>
              </a:rPr>
              <a:t>Not an exhaustive list</a:t>
            </a:r>
          </a:p>
          <a:p>
            <a:pPr lvl="0">
              <a:spcBef>
                <a:spcPts val="0"/>
              </a:spcBef>
              <a:buClr>
                <a:schemeClr val="dk1"/>
              </a:buClr>
              <a:buSzPct val="100000"/>
              <a:buFont typeface="Arial"/>
              <a:buNone/>
            </a:pPr>
            <a:r>
              <a:rPr lang="en">
                <a:solidFill>
                  <a:schemeClr val="dk1"/>
                </a:solidFill>
              </a:rPr>
              <a:t>This happens in every classroom, so not something to worry about but also not something to ignore</a:t>
            </a:r>
          </a:p>
          <a:p>
            <a:pPr lvl="0" rtl="0">
              <a:spcBef>
                <a:spcPts val="0"/>
              </a:spcBef>
              <a:buClr>
                <a:schemeClr val="dk1"/>
              </a:buClr>
              <a:buSzPct val="100000"/>
              <a:buFont typeface="Arial"/>
              <a:buNone/>
            </a:pPr>
            <a:r>
              <a:rPr lang="en">
                <a:solidFill>
                  <a:schemeClr val="dk1"/>
                </a:solidFill>
              </a:rPr>
              <a:t>Catch it early so it doesn’t develop into something bigger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Pull student aside:</a:t>
            </a:r>
          </a:p>
          <a:p>
            <a:pPr indent="-228600" lvl="1" marL="914400" rtl="0">
              <a:spcBef>
                <a:spcPts val="0"/>
              </a:spcBef>
              <a:buClr>
                <a:schemeClr val="dk1"/>
              </a:buClr>
              <a:buChar char="○"/>
            </a:pPr>
            <a:r>
              <a:rPr lang="en">
                <a:solidFill>
                  <a:schemeClr val="dk1"/>
                </a:solidFill>
              </a:rPr>
              <a:t>Take the group or individual outside of the classroom at a convenient time (do not stop class and take the student outside unless the circumstances are extreme)</a:t>
            </a:r>
          </a:p>
          <a:p>
            <a:pPr indent="-228600" lvl="0" marL="457200" rtl="0">
              <a:spcBef>
                <a:spcPts val="0"/>
              </a:spcBef>
              <a:buClr>
                <a:schemeClr val="dk1"/>
              </a:buClr>
              <a:buChar char="●"/>
            </a:pPr>
            <a:r>
              <a:rPr lang="en">
                <a:solidFill>
                  <a:schemeClr val="dk1"/>
                </a:solidFill>
              </a:rPr>
              <a:t>State the problem and how it made you feel:</a:t>
            </a:r>
          </a:p>
          <a:p>
            <a:pPr indent="-228600" lvl="1" marL="914400" rtl="0">
              <a:spcBef>
                <a:spcPts val="0"/>
              </a:spcBef>
              <a:buClr>
                <a:schemeClr val="dk1"/>
              </a:buClr>
              <a:buChar char="○"/>
            </a:pPr>
            <a:r>
              <a:rPr lang="en">
                <a:solidFill>
                  <a:schemeClr val="dk1"/>
                </a:solidFill>
              </a:rPr>
              <a:t>Should you be able to identify the problem clearly, indicate to the student what you saw and why it made you uncomfortable. State this as a fact, without opinion</a:t>
            </a:r>
          </a:p>
          <a:p>
            <a:pPr indent="-228600" lvl="1" marL="914400" rtl="0">
              <a:spcBef>
                <a:spcPts val="0"/>
              </a:spcBef>
              <a:buClr>
                <a:schemeClr val="dk1"/>
              </a:buClr>
              <a:buChar char="○"/>
            </a:pPr>
            <a:r>
              <a:rPr lang="en">
                <a:solidFill>
                  <a:schemeClr val="dk1"/>
                </a:solidFill>
              </a:rPr>
              <a:t>“I noticed you pulled out your phone while I was teaching Scratch. It made me uncomfortable because we all agreed we need to be fully present to internalize the content”</a:t>
            </a:r>
          </a:p>
          <a:p>
            <a:pPr indent="-228600" lvl="0" marL="457200" rtl="0">
              <a:spcBef>
                <a:spcPts val="0"/>
              </a:spcBef>
              <a:buClr>
                <a:schemeClr val="dk1"/>
              </a:buClr>
              <a:buChar char="●"/>
            </a:pPr>
            <a:r>
              <a:rPr lang="en">
                <a:solidFill>
                  <a:schemeClr val="dk1"/>
                </a:solidFill>
              </a:rPr>
              <a:t>Empathize with student: </a:t>
            </a:r>
          </a:p>
          <a:p>
            <a:pPr indent="-228600" lvl="1" marL="914400" rtl="0">
              <a:spcBef>
                <a:spcPts val="0"/>
              </a:spcBef>
              <a:buClr>
                <a:schemeClr val="dk1"/>
              </a:buClr>
              <a:buChar char="○"/>
            </a:pPr>
            <a:r>
              <a:rPr lang="en">
                <a:solidFill>
                  <a:schemeClr val="dk1"/>
                </a:solidFill>
              </a:rPr>
              <a:t>“I understand that it can be hard to work in teams” or “This assignment is not easy, and it is not meant to be easy”.</a:t>
            </a:r>
          </a:p>
          <a:p>
            <a:pPr indent="-228600" lvl="0" marL="457200" rtl="0">
              <a:spcBef>
                <a:spcPts val="0"/>
              </a:spcBef>
              <a:buClr>
                <a:schemeClr val="dk1"/>
              </a:buClr>
              <a:buChar char="●"/>
            </a:pPr>
            <a:r>
              <a:rPr lang="en">
                <a:solidFill>
                  <a:schemeClr val="dk1"/>
                </a:solidFill>
              </a:rPr>
              <a:t>Positively redirect student:</a:t>
            </a:r>
          </a:p>
          <a:p>
            <a:pPr indent="-228600" lvl="1" marL="914400" rtl="0">
              <a:spcBef>
                <a:spcPts val="0"/>
              </a:spcBef>
              <a:buClr>
                <a:schemeClr val="dk1"/>
              </a:buClr>
              <a:buChar char="○"/>
            </a:pPr>
            <a:r>
              <a:rPr lang="en">
                <a:solidFill>
                  <a:schemeClr val="dk1"/>
                </a:solidFill>
              </a:rPr>
              <a:t>Give the students the tools, safety net, and tone to proceed forward as necessary. “But I know you are super smart because you got into this program, so let us come up with a list that we can use each time to help us start assignments.”</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Within table groups create a classroom contract</a:t>
            </a:r>
          </a:p>
          <a:p>
            <a:pPr lvl="0">
              <a:spcBef>
                <a:spcPts val="0"/>
              </a:spcBef>
              <a:buClr>
                <a:schemeClr val="dk1"/>
              </a:buClr>
              <a:buSzPct val="100000"/>
              <a:buFont typeface="Arial"/>
              <a:buNone/>
            </a:pPr>
            <a:r>
              <a:rPr lang="en">
                <a:solidFill>
                  <a:schemeClr val="dk1"/>
                </a:solidFill>
              </a:rPr>
              <a:t>Include 5-10 expectations for the weekend but think about what you want your classroom to look like</a:t>
            </a:r>
          </a:p>
          <a:p>
            <a:pPr lvl="0" rtl="0">
              <a:spcBef>
                <a:spcPts val="0"/>
              </a:spcBef>
              <a:buClr>
                <a:schemeClr val="dk1"/>
              </a:buClr>
              <a:buSzPct val="100000"/>
              <a:buFont typeface="Arial"/>
              <a:buNone/>
            </a:pPr>
            <a:r>
              <a:rPr lang="en">
                <a:solidFill>
                  <a:schemeClr val="dk1"/>
                </a:solidFill>
              </a:rPr>
              <a:t>Try and frame positively (eg: Don’t talk when someone is speaking vs. Keep voices off when someone is talking)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Another way to grab students’ attention. Easy to change.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You’ve set up the classroom, but that is only the first step. Managing a classroom is an ongoing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Much of what we talk about will be very basic strategies. You are welcome to take anything we talk and adjust it to fit your needs or incorporate your own Moves into the classroom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This is done both implicitly and explicitly</a:t>
            </a:r>
          </a:p>
          <a:p>
            <a:pPr lvl="0">
              <a:spcBef>
                <a:spcPts val="0"/>
              </a:spcBef>
              <a:buClr>
                <a:schemeClr val="dk1"/>
              </a:buClr>
              <a:buSzPct val="100000"/>
              <a:buFont typeface="Arial"/>
              <a:buNone/>
            </a:pPr>
            <a:r>
              <a:rPr lang="en">
                <a:solidFill>
                  <a:schemeClr val="dk1"/>
                </a:solidFill>
              </a:rPr>
              <a:t>Students will mimic their teachers and TAs (often unconsciously)</a:t>
            </a:r>
            <a:br>
              <a:rPr lang="en">
                <a:solidFill>
                  <a:schemeClr val="dk1"/>
                </a:solidFill>
              </a:rPr>
            </a:br>
            <a:r>
              <a:rPr lang="en">
                <a:solidFill>
                  <a:schemeClr val="dk1"/>
                </a:solidFill>
              </a:rPr>
              <a:t>Teacher enthusiasm will always be higher than student enthusiasm</a:t>
            </a:r>
            <a:br>
              <a:rPr lang="en">
                <a:solidFill>
                  <a:schemeClr val="dk1"/>
                </a:solidFill>
              </a:rPr>
            </a:br>
            <a:r>
              <a:rPr lang="en">
                <a:solidFill>
                  <a:schemeClr val="dk1"/>
                </a:solidFill>
              </a:rPr>
              <a:t>The best thing you can do to set the tone in your classroom is model the energy and behavior you expect of your students.</a:t>
            </a:r>
          </a:p>
          <a:p>
            <a:pPr lvl="0" rtl="0">
              <a:spcBef>
                <a:spcPts val="0"/>
              </a:spcBef>
              <a:buClr>
                <a:schemeClr val="dk1"/>
              </a:buClr>
              <a:buSzPct val="100000"/>
              <a:buFont typeface="Arial"/>
              <a:buNone/>
            </a:pPr>
            <a:r>
              <a:rPr lang="en">
                <a:solidFill>
                  <a:schemeClr val="dk1"/>
                </a:solidFill>
              </a:rPr>
              <a:t>Setting a proper tone is the most important item on your checklist as you move from one activity to another</a:t>
            </a:r>
            <a:br>
              <a:rPr lang="en">
                <a:solidFill>
                  <a:schemeClr val="dk1"/>
                </a:solidFill>
              </a:rPr>
            </a:br>
            <a:r>
              <a:rPr lang="en">
                <a:solidFill>
                  <a:schemeClr val="dk1"/>
                </a:solidFill>
              </a:rPr>
              <a:t>Should students not be in the correct mental or emotional state for an activity it will deteriorate quickly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Look:</a:t>
            </a:r>
          </a:p>
          <a:p>
            <a:pPr indent="-228600" lvl="0" marL="457200" rtl="0">
              <a:spcBef>
                <a:spcPts val="0"/>
              </a:spcBef>
              <a:buClr>
                <a:schemeClr val="dk1"/>
              </a:buClr>
            </a:pPr>
            <a:r>
              <a:rPr lang="en">
                <a:solidFill>
                  <a:schemeClr val="dk1"/>
                </a:solidFill>
              </a:rPr>
              <a:t>Logistically: Seated, walking around quiet</a:t>
            </a:r>
          </a:p>
          <a:p>
            <a:pPr indent="-228600" lvl="0" marL="457200" rtl="0">
              <a:spcBef>
                <a:spcPts val="0"/>
              </a:spcBef>
              <a:buClr>
                <a:schemeClr val="dk1"/>
              </a:buClr>
            </a:pPr>
            <a:r>
              <a:rPr lang="en">
                <a:solidFill>
                  <a:schemeClr val="dk1"/>
                </a:solidFill>
              </a:rPr>
              <a:t>Doing: Writing in journal, asking questions</a:t>
            </a:r>
          </a:p>
          <a:p>
            <a:pPr lvl="0">
              <a:spcBef>
                <a:spcPts val="0"/>
              </a:spcBef>
              <a:buClr>
                <a:schemeClr val="dk1"/>
              </a:buClr>
              <a:buSzPct val="100000"/>
              <a:buFont typeface="Arial"/>
              <a:buNone/>
            </a:pPr>
            <a:r>
              <a:rPr lang="en">
                <a:solidFill>
                  <a:schemeClr val="dk1"/>
                </a:solidFill>
              </a:rPr>
              <a:t>Sound: </a:t>
            </a:r>
          </a:p>
          <a:p>
            <a:pPr indent="-228600" lvl="0" marL="457200" rtl="0">
              <a:spcBef>
                <a:spcPts val="0"/>
              </a:spcBef>
              <a:buClr>
                <a:schemeClr val="dk1"/>
              </a:buClr>
            </a:pPr>
            <a:r>
              <a:rPr lang="en">
                <a:solidFill>
                  <a:schemeClr val="dk1"/>
                </a:solidFill>
              </a:rPr>
              <a:t>Voice level:</a:t>
            </a:r>
          </a:p>
          <a:p>
            <a:pPr indent="-228600" lvl="1" marL="914400" rtl="0">
              <a:spcBef>
                <a:spcPts val="0"/>
              </a:spcBef>
              <a:buClr>
                <a:schemeClr val="dk1"/>
              </a:buClr>
            </a:pPr>
            <a:r>
              <a:rPr lang="en">
                <a:solidFill>
                  <a:schemeClr val="dk1"/>
                </a:solidFill>
              </a:rPr>
              <a:t>Conversational voice (working in groups)</a:t>
            </a:r>
          </a:p>
          <a:p>
            <a:pPr indent="-228600" lvl="1" marL="914400" rtl="0">
              <a:spcBef>
                <a:spcPts val="0"/>
              </a:spcBef>
              <a:buClr>
                <a:schemeClr val="dk1"/>
              </a:buClr>
            </a:pPr>
            <a:r>
              <a:rPr lang="en">
                <a:solidFill>
                  <a:schemeClr val="dk1"/>
                </a:solidFill>
              </a:rPr>
              <a:t>Silent (writing in journals)</a:t>
            </a:r>
          </a:p>
          <a:p>
            <a:pPr indent="-228600" lvl="0" marL="457200" rtl="0">
              <a:spcBef>
                <a:spcPts val="0"/>
              </a:spcBef>
              <a:buClr>
                <a:schemeClr val="dk1"/>
              </a:buClr>
            </a:pPr>
            <a:r>
              <a:rPr lang="en">
                <a:solidFill>
                  <a:schemeClr val="dk1"/>
                </a:solidFill>
              </a:rPr>
              <a:t>Type of language</a:t>
            </a:r>
          </a:p>
          <a:p>
            <a:pPr indent="-228600" lvl="1" marL="914400" rtl="0">
              <a:spcBef>
                <a:spcPts val="0"/>
              </a:spcBef>
              <a:buClr>
                <a:schemeClr val="dk1"/>
              </a:buClr>
            </a:pPr>
            <a:r>
              <a:rPr lang="en">
                <a:solidFill>
                  <a:schemeClr val="dk1"/>
                </a:solidFill>
              </a:rPr>
              <a:t>Casual (working in groups)</a:t>
            </a:r>
          </a:p>
          <a:p>
            <a:pPr indent="-228600" lvl="1" marL="914400" rtl="0">
              <a:spcBef>
                <a:spcPts val="0"/>
              </a:spcBef>
              <a:buClr>
                <a:schemeClr val="dk1"/>
              </a:buClr>
            </a:pPr>
            <a:r>
              <a:rPr lang="en">
                <a:solidFill>
                  <a:schemeClr val="dk1"/>
                </a:solidFill>
              </a:rPr>
              <a:t>Professional (asking questions to a speaker)</a:t>
            </a:r>
          </a:p>
          <a:p>
            <a:pPr lvl="0">
              <a:spcBef>
                <a:spcPts val="0"/>
              </a:spcBef>
              <a:buClr>
                <a:schemeClr val="dk1"/>
              </a:buClr>
              <a:buSzPct val="100000"/>
              <a:buFont typeface="Arial"/>
              <a:buNone/>
            </a:pPr>
            <a:r>
              <a:rPr lang="en">
                <a:solidFill>
                  <a:schemeClr val="dk1"/>
                </a:solidFill>
              </a:rPr>
              <a:t>Feel:</a:t>
            </a:r>
          </a:p>
          <a:p>
            <a:pPr indent="-228600" lvl="0" marL="457200" rtl="0">
              <a:spcBef>
                <a:spcPts val="0"/>
              </a:spcBef>
              <a:buClr>
                <a:schemeClr val="dk1"/>
              </a:buClr>
            </a:pPr>
            <a:r>
              <a:rPr lang="en">
                <a:solidFill>
                  <a:schemeClr val="dk1"/>
                </a:solidFill>
              </a:rPr>
              <a:t>Excited</a:t>
            </a:r>
          </a:p>
          <a:p>
            <a:pPr indent="-228600" lvl="0" marL="457200" rtl="0">
              <a:spcBef>
                <a:spcPts val="0"/>
              </a:spcBef>
              <a:buClr>
                <a:schemeClr val="dk1"/>
              </a:buClr>
            </a:pPr>
            <a:r>
              <a:rPr lang="en">
                <a:solidFill>
                  <a:schemeClr val="dk1"/>
                </a:solidFill>
              </a:rPr>
              <a:t>Focused</a:t>
            </a:r>
          </a:p>
          <a:p>
            <a:pPr indent="-228600" lvl="0" marL="457200" rtl="0">
              <a:spcBef>
                <a:spcPts val="0"/>
              </a:spcBef>
              <a:buClr>
                <a:schemeClr val="dk1"/>
              </a:buClr>
            </a:pPr>
            <a:r>
              <a:rPr lang="en">
                <a:solidFill>
                  <a:schemeClr val="dk1"/>
                </a:solidFill>
              </a:rPr>
              <a:t>Calm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Describe body check for following activities:</a:t>
            </a:r>
          </a:p>
          <a:p>
            <a:pPr lvl="0">
              <a:spcBef>
                <a:spcPts val="0"/>
              </a:spcBef>
              <a:buNone/>
            </a:pPr>
            <a:r>
              <a:rPr lang="en"/>
              <a:t>Lunch</a:t>
            </a:r>
          </a:p>
          <a:p>
            <a:pPr lvl="0">
              <a:spcBef>
                <a:spcPts val="0"/>
              </a:spcBef>
              <a:buNone/>
            </a:pPr>
            <a:r>
              <a:rPr lang="en"/>
              <a:t>Guest speaker</a:t>
            </a:r>
          </a:p>
          <a:p>
            <a:pPr lvl="0">
              <a:spcBef>
                <a:spcPts val="0"/>
              </a:spcBef>
              <a:buNone/>
            </a:pPr>
            <a:r>
              <a:rPr lang="en"/>
              <a:t>Group work</a:t>
            </a:r>
          </a:p>
          <a:p>
            <a:pPr lvl="0">
              <a:spcBef>
                <a:spcPts val="0"/>
              </a:spcBef>
              <a:buNone/>
            </a:pPr>
            <a:r>
              <a:rPr lang="en"/>
              <a:t>Traveling to field trip</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Describe Noteworthy Student Behavior. Praise statements that lack a specific account of student behavior in observable terms are compromised—as they fail to give students performance feedback to guide their learning. For example, a praise statement such as 'Good job!' is inadequate because it lacks a behavioral description (Hawkins &amp; Heflin, 2011). However, such a statement becomes acceptable when expanded to include a behavioral element: "You located eight strong source documents for your essay. Good job!"</a:t>
            </a:r>
            <a:br>
              <a:rPr lang="en"/>
            </a:br>
          </a:p>
          <a:p>
            <a:pPr lvl="0">
              <a:spcBef>
                <a:spcPts val="0"/>
              </a:spcBef>
              <a:buNone/>
            </a:pPr>
            <a:r>
              <a:rPr lang="en"/>
              <a:t>Praise Effort and Accomplishment, Not Ability. There is some evidence that praise statements about general ability can actually reduce student appetite for risk-taking (Burnett, 2001). Therefore, teachers should generally steer clear of praise that includes assumptions about global student ability (e.g., "You are a really good math student!"; "I can tell from this essay that writing is no problem for you."). Praise should instead focus on specific examples of student effort or accomplishment (e.g., "It's obvious from your grade that you worked hard to prepare for this quiz. Great work!"). When praise singles out exertion and work-products, it can help students to see a direct link between the effort that they invest in a task and improved academic or behavioral performance.</a:t>
            </a:r>
            <a:br>
              <a:rPr lang="en"/>
            </a:br>
            <a:r>
              <a:rPr lang="en"/>
              <a:t>Match the Method of Praise Delivery to Student Preferences. Teachers can deliver praise in a variety of ways and contexts. For example, an instructor may choose to praise a student in front of a class or work group or may instead deliver that praise in a private conversation or as written feedback on the student's assignment. When possible, the teacher should determine and abide by a student's preferences for receiving individual praise. It is worth noting that, while most students in elementary grades may easily accept public praise, evidence suggests that middle and high-school students actually prefer private praise (Burnett, 2001). So, when in doubt with older students, deliver praise in private rather than in public.</a:t>
            </a:r>
          </a:p>
          <a:p>
            <a:pPr lvl="0">
              <a:spcBef>
                <a:spcPts val="0"/>
              </a:spcBef>
              <a:buNone/>
            </a:pPr>
            <a:r>
              <a:t/>
            </a:r>
            <a:endParaRPr/>
          </a:p>
          <a:p>
            <a:pPr lvl="0" rtl="0">
              <a:spcBef>
                <a:spcPts val="0"/>
              </a:spcBef>
              <a:buNone/>
            </a:pPr>
            <a:r>
              <a:rPr lang="en"/>
              <a:t>http://www.interventioncentral.org/behavioral-interventions/motivation/teacher-praise-efficient-tool-motivate-students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Spacial proximity, </a:t>
            </a:r>
            <a:r>
              <a:rPr lang="en"/>
              <a:t>horizontal proximity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Managing the classroom includes specific activities and Moves you can use. I will be modeling them throughout the entire session like an actual teacher and then stepping back into a facilitator role to discuss/explain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Questioning and Differentiation introduced in next session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question</a:t>
            </a:r>
          </a:p>
          <a:p>
            <a:pPr lvl="0">
              <a:spcBef>
                <a:spcPts val="0"/>
              </a:spcBef>
              <a:buNone/>
            </a:pPr>
            <a:r>
              <a:rPr lang="en"/>
              <a:t>Set time</a:t>
            </a:r>
          </a:p>
          <a:p>
            <a:pPr lvl="0" rtl="0">
              <a:spcBef>
                <a:spcPts val="0"/>
              </a:spcBef>
              <a:buNone/>
            </a:pPr>
            <a:r>
              <a:rPr lang="en"/>
              <a:t>Then go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55" name="Shape 55"/>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56" name="Shape 56"/>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7" name="Shape 57"/>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nvSpPr>
        <p:spPr>
          <a:xfrm>
            <a:off x="95250" y="371475"/>
            <a:ext cx="8896500" cy="762000"/>
          </a:xfrm>
          <a:prstGeom prst="rect">
            <a:avLst/>
          </a:prstGeom>
          <a:noFill/>
          <a:ln>
            <a:noFill/>
          </a:ln>
        </p:spPr>
        <p:txBody>
          <a:bodyPr anchorCtr="0" anchor="ctr" bIns="91425" lIns="91425" rIns="91425" tIns="91425">
            <a:noAutofit/>
          </a:bodyPr>
          <a:lstStyle/>
          <a:p>
            <a:pPr lvl="0">
              <a:spcBef>
                <a:spcPts val="0"/>
              </a:spcBef>
              <a:buNone/>
            </a:pPr>
            <a:r>
              <a:rPr b="1" lang="en" sz="2200">
                <a:solidFill>
                  <a:srgbClr val="01426A"/>
                </a:solidFill>
                <a:latin typeface="Open Sans"/>
                <a:ea typeface="Open Sans"/>
                <a:cs typeface="Open Sans"/>
                <a:sym typeface="Open Sans"/>
              </a:rPr>
              <a:t>Girls Who Code Teacher Training </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Classroom Management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7" name="Shape 137"/>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8" name="Shape 138"/>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6000">
                <a:solidFill>
                  <a:srgbClr val="01426A"/>
                </a:solidFill>
                <a:latin typeface="Open Sans"/>
                <a:ea typeface="Open Sans"/>
                <a:cs typeface="Open Sans"/>
                <a:sym typeface="Open Sans"/>
              </a:rPr>
              <a:t>Teaching Move: </a:t>
            </a:r>
          </a:p>
          <a:p>
            <a:pPr lvl="0" rtl="0" algn="ctr">
              <a:spcBef>
                <a:spcPts val="600"/>
              </a:spcBef>
              <a:buNone/>
            </a:pPr>
            <a:r>
              <a:rPr lang="en" sz="6000">
                <a:solidFill>
                  <a:srgbClr val="01426A"/>
                </a:solidFill>
                <a:latin typeface="Open Sans"/>
                <a:ea typeface="Open Sans"/>
                <a:cs typeface="Open Sans"/>
                <a:sym typeface="Open Sans"/>
              </a:rPr>
              <a:t>Dexterity Check</a:t>
            </a:r>
          </a:p>
        </p:txBody>
      </p:sp>
      <p:pic>
        <p:nvPicPr>
          <p:cNvPr id="139" name="Shape 139"/>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46" name="Shape 146"/>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Setting up the Classroom: Warning Signs</a:t>
            </a:r>
          </a:p>
        </p:txBody>
      </p:sp>
      <p:sp>
        <p:nvSpPr>
          <p:cNvPr id="147" name="Shape 147"/>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Clr>
                <a:srgbClr val="000000"/>
              </a:buClr>
              <a:buSzPct val="45833"/>
              <a:buFont typeface="Arial"/>
              <a:buNone/>
            </a:pPr>
            <a:r>
              <a:rPr lang="en" sz="2400">
                <a:solidFill>
                  <a:srgbClr val="01426A"/>
                </a:solidFill>
                <a:latin typeface="Open Sans"/>
                <a:ea typeface="Open Sans"/>
                <a:cs typeface="Open Sans"/>
                <a:sym typeface="Open Sans"/>
              </a:rPr>
              <a:t>Be on the lookout for behaviors that might disrupt your classroom later on</a:t>
            </a:r>
          </a:p>
          <a:p>
            <a:pPr lvl="0" rtl="0">
              <a:spcBef>
                <a:spcPts val="0"/>
              </a:spcBef>
              <a:buNone/>
            </a:pPr>
            <a:r>
              <a:t/>
            </a:r>
            <a:endParaRPr sz="1200">
              <a:solidFill>
                <a:srgbClr val="01426A"/>
              </a:solidFill>
              <a:latin typeface="Open Sans"/>
              <a:ea typeface="Open Sans"/>
              <a:cs typeface="Open Sans"/>
              <a:sym typeface="Open Sans"/>
            </a:endParaRPr>
          </a:p>
          <a:p>
            <a:pPr indent="-368300" lvl="0" marL="457200" rtl="0">
              <a:spcBef>
                <a:spcPts val="600"/>
              </a:spcBef>
              <a:buClr>
                <a:srgbClr val="01426A"/>
              </a:buClr>
              <a:buSzPct val="100000"/>
              <a:buFont typeface="Open Sans"/>
              <a:buChar char="■"/>
            </a:pPr>
            <a:r>
              <a:rPr lang="en" sz="2200">
                <a:solidFill>
                  <a:srgbClr val="01426A"/>
                </a:solidFill>
                <a:latin typeface="Open Sans"/>
                <a:ea typeface="Open Sans"/>
                <a:cs typeface="Open Sans"/>
                <a:sym typeface="Open Sans"/>
              </a:rPr>
              <a:t>Eye rolling/sighing</a:t>
            </a:r>
          </a:p>
          <a:p>
            <a:pPr indent="-368300" lvl="0" marL="457200" rtl="0">
              <a:spcBef>
                <a:spcPts val="600"/>
              </a:spcBef>
              <a:buClr>
                <a:srgbClr val="01426A"/>
              </a:buClr>
              <a:buSzPct val="100000"/>
              <a:buFont typeface="Open Sans"/>
              <a:buChar char="■"/>
            </a:pPr>
            <a:r>
              <a:rPr lang="en" sz="2200">
                <a:solidFill>
                  <a:srgbClr val="01426A"/>
                </a:solidFill>
                <a:latin typeface="Open Sans"/>
                <a:ea typeface="Open Sans"/>
                <a:cs typeface="Open Sans"/>
                <a:sym typeface="Open Sans"/>
              </a:rPr>
              <a:t>Procrastination/inability to start work independently</a:t>
            </a:r>
          </a:p>
          <a:p>
            <a:pPr indent="-368300" lvl="0" marL="457200" rtl="0">
              <a:spcBef>
                <a:spcPts val="600"/>
              </a:spcBef>
              <a:buClr>
                <a:srgbClr val="01426A"/>
              </a:buClr>
              <a:buSzPct val="100000"/>
              <a:buFont typeface="Open Sans"/>
              <a:buChar char="■"/>
            </a:pPr>
            <a:r>
              <a:rPr lang="en" sz="2200">
                <a:solidFill>
                  <a:srgbClr val="01426A"/>
                </a:solidFill>
                <a:latin typeface="Open Sans"/>
                <a:ea typeface="Open Sans"/>
                <a:cs typeface="Open Sans"/>
                <a:sym typeface="Open Sans"/>
              </a:rPr>
              <a:t>Refusal to give certain students a turn at the keyboard/tasks to work on</a:t>
            </a:r>
          </a:p>
          <a:p>
            <a:pPr indent="-368300" lvl="0" marL="457200" rtl="0">
              <a:spcBef>
                <a:spcPts val="600"/>
              </a:spcBef>
              <a:buClr>
                <a:srgbClr val="01426A"/>
              </a:buClr>
              <a:buSzPct val="100000"/>
              <a:buFont typeface="Open Sans"/>
              <a:buChar char="■"/>
            </a:pPr>
            <a:r>
              <a:rPr lang="en" sz="2200">
                <a:solidFill>
                  <a:srgbClr val="01426A"/>
                </a:solidFill>
                <a:latin typeface="Open Sans"/>
                <a:ea typeface="Open Sans"/>
                <a:cs typeface="Open Sans"/>
                <a:sym typeface="Open Sans"/>
              </a:rPr>
              <a:t>Whispering (in groups -- the kind that stops abruptly and awkwardly)</a:t>
            </a:r>
          </a:p>
          <a:p>
            <a:pPr indent="-368300" lvl="0" marL="457200" rtl="0">
              <a:spcBef>
                <a:spcPts val="600"/>
              </a:spcBef>
              <a:buClr>
                <a:srgbClr val="01426A"/>
              </a:buClr>
              <a:buSzPct val="100000"/>
              <a:buFont typeface="Open Sans"/>
              <a:buChar char="■"/>
            </a:pPr>
            <a:r>
              <a:rPr lang="en" sz="2200">
                <a:solidFill>
                  <a:srgbClr val="01426A"/>
                </a:solidFill>
                <a:latin typeface="Open Sans"/>
                <a:ea typeface="Open Sans"/>
                <a:cs typeface="Open Sans"/>
                <a:sym typeface="Open Sans"/>
              </a:rPr>
              <a:t>Unnecessary sarcastic comments</a:t>
            </a:r>
          </a:p>
        </p:txBody>
      </p:sp>
      <p:pic>
        <p:nvPicPr>
          <p:cNvPr id="148" name="Shape 148"/>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54" name="Shape 15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55" name="Shape 15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Safe Learning Environment: Teacher Response</a:t>
            </a:r>
          </a:p>
        </p:txBody>
      </p:sp>
      <p:sp>
        <p:nvSpPr>
          <p:cNvPr id="156" name="Shape 156"/>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If you notice these behaviors...</a:t>
            </a:r>
          </a:p>
          <a:p>
            <a:pPr lvl="0" rtl="0">
              <a:spcBef>
                <a:spcPts val="0"/>
              </a:spcBef>
              <a:buNone/>
            </a:pPr>
            <a:r>
              <a:t/>
            </a:r>
            <a:endParaRPr sz="1200">
              <a:solidFill>
                <a:srgbClr val="01426A"/>
              </a:solidFill>
              <a:latin typeface="Open Sans"/>
              <a:ea typeface="Open Sans"/>
              <a:cs typeface="Open Sans"/>
              <a:sym typeface="Open Sans"/>
            </a:endParaRPr>
          </a:p>
          <a:p>
            <a:pPr indent="-355600" lvl="0" marL="457200" rtl="0">
              <a:spcBef>
                <a:spcPts val="600"/>
              </a:spcBef>
              <a:buClr>
                <a:srgbClr val="01426A"/>
              </a:buClr>
              <a:buSzPct val="100000"/>
              <a:buFont typeface="Open Sans"/>
              <a:buChar char="■"/>
            </a:pPr>
            <a:r>
              <a:rPr b="1" lang="en" sz="2000">
                <a:solidFill>
                  <a:srgbClr val="01426A"/>
                </a:solidFill>
                <a:latin typeface="Open Sans"/>
                <a:ea typeface="Open Sans"/>
                <a:cs typeface="Open Sans"/>
                <a:sym typeface="Open Sans"/>
              </a:rPr>
              <a:t>Pull student aside</a:t>
            </a:r>
          </a:p>
          <a:p>
            <a:pPr indent="-355600" lvl="0" marL="457200" rtl="0">
              <a:spcBef>
                <a:spcPts val="600"/>
              </a:spcBef>
              <a:buClr>
                <a:srgbClr val="01426A"/>
              </a:buClr>
              <a:buSzPct val="100000"/>
              <a:buFont typeface="Open Sans"/>
              <a:buChar char="■"/>
            </a:pPr>
            <a:r>
              <a:rPr b="1" lang="en" sz="2000">
                <a:solidFill>
                  <a:srgbClr val="01426A"/>
                </a:solidFill>
                <a:latin typeface="Open Sans"/>
                <a:ea typeface="Open Sans"/>
                <a:cs typeface="Open Sans"/>
                <a:sym typeface="Open Sans"/>
              </a:rPr>
              <a:t>State the problem</a:t>
            </a:r>
            <a:r>
              <a:rPr b="1" lang="en" sz="2000">
                <a:solidFill>
                  <a:srgbClr val="F4364C"/>
                </a:solidFill>
                <a:latin typeface="Open Sans"/>
                <a:ea typeface="Open Sans"/>
                <a:cs typeface="Open Sans"/>
                <a:sym typeface="Open Sans"/>
              </a:rPr>
              <a:t> </a:t>
            </a:r>
            <a:r>
              <a:rPr lang="en" sz="2000">
                <a:solidFill>
                  <a:srgbClr val="01426A"/>
                </a:solidFill>
                <a:latin typeface="Open Sans"/>
                <a:ea typeface="Open Sans"/>
                <a:cs typeface="Open Sans"/>
                <a:sym typeface="Open Sans"/>
              </a:rPr>
              <a:t>and </a:t>
            </a:r>
            <a:r>
              <a:rPr b="1" lang="en" sz="2000">
                <a:solidFill>
                  <a:srgbClr val="01426A"/>
                </a:solidFill>
                <a:latin typeface="Open Sans"/>
                <a:ea typeface="Open Sans"/>
                <a:cs typeface="Open Sans"/>
                <a:sym typeface="Open Sans"/>
              </a:rPr>
              <a:t>how it made you feel</a:t>
            </a:r>
          </a:p>
          <a:p>
            <a:pPr indent="-355600" lvl="1" marL="914400" rtl="0">
              <a:spcBef>
                <a:spcPts val="600"/>
              </a:spcBef>
              <a:buClr>
                <a:srgbClr val="01426A"/>
              </a:buClr>
              <a:buSzPct val="100000"/>
              <a:buFont typeface="Open Sans"/>
              <a:buChar char="○"/>
            </a:pPr>
            <a:r>
              <a:rPr lang="en" sz="2000">
                <a:solidFill>
                  <a:srgbClr val="01426A"/>
                </a:solidFill>
                <a:latin typeface="Open Sans"/>
                <a:ea typeface="Open Sans"/>
                <a:cs typeface="Open Sans"/>
                <a:sym typeface="Open Sans"/>
              </a:rPr>
              <a:t>Stick to observable behavior and you own personal reaction</a:t>
            </a:r>
          </a:p>
          <a:p>
            <a:pPr indent="-355600" lvl="1" marL="914400" rtl="0">
              <a:spcBef>
                <a:spcPts val="600"/>
              </a:spcBef>
              <a:buClr>
                <a:srgbClr val="01426A"/>
              </a:buClr>
              <a:buSzPct val="100000"/>
              <a:buFont typeface="Open Sans"/>
              <a:buChar char="○"/>
            </a:pPr>
            <a:r>
              <a:rPr lang="en" sz="2000">
                <a:solidFill>
                  <a:srgbClr val="01426A"/>
                </a:solidFill>
                <a:latin typeface="Open Sans"/>
                <a:ea typeface="Open Sans"/>
                <a:cs typeface="Open Sans"/>
                <a:sym typeface="Open Sans"/>
              </a:rPr>
              <a:t>Don’t assume intention or accuse</a:t>
            </a:r>
          </a:p>
          <a:p>
            <a:pPr indent="-355600" lvl="0" marL="457200" rtl="0">
              <a:spcBef>
                <a:spcPts val="600"/>
              </a:spcBef>
              <a:buClr>
                <a:srgbClr val="01426A"/>
              </a:buClr>
              <a:buSzPct val="100000"/>
              <a:buFont typeface="Open Sans"/>
              <a:buChar char="■"/>
            </a:pPr>
            <a:r>
              <a:rPr b="1" lang="en" sz="2000">
                <a:solidFill>
                  <a:srgbClr val="01426A"/>
                </a:solidFill>
                <a:latin typeface="Open Sans"/>
                <a:ea typeface="Open Sans"/>
                <a:cs typeface="Open Sans"/>
                <a:sym typeface="Open Sans"/>
              </a:rPr>
              <a:t>Empathize with student</a:t>
            </a:r>
          </a:p>
          <a:p>
            <a:pPr indent="-355600" lvl="1" marL="914400" rtl="0">
              <a:spcBef>
                <a:spcPts val="480"/>
              </a:spcBef>
              <a:buClr>
                <a:srgbClr val="01426A"/>
              </a:buClr>
              <a:buSzPct val="100000"/>
              <a:buFont typeface="Open Sans"/>
              <a:buChar char="○"/>
            </a:pPr>
            <a:r>
              <a:rPr lang="en" sz="2000">
                <a:solidFill>
                  <a:srgbClr val="01426A"/>
                </a:solidFill>
                <a:latin typeface="Open Sans"/>
                <a:ea typeface="Open Sans"/>
                <a:cs typeface="Open Sans"/>
                <a:sym typeface="Open Sans"/>
              </a:rPr>
              <a:t>“I understand that it can be hard to work in teams” or “This assignment is not easy, and it is not meant to be easy”.</a:t>
            </a:r>
          </a:p>
          <a:p>
            <a:pPr indent="-355600" lvl="0" marL="457200" rtl="0">
              <a:spcBef>
                <a:spcPts val="600"/>
              </a:spcBef>
              <a:buClr>
                <a:srgbClr val="01426A"/>
              </a:buClr>
              <a:buSzPct val="100000"/>
              <a:buFont typeface="Open Sans"/>
              <a:buChar char="■"/>
            </a:pPr>
            <a:r>
              <a:rPr b="1" lang="en" sz="2000">
                <a:solidFill>
                  <a:srgbClr val="01426A"/>
                </a:solidFill>
                <a:latin typeface="Open Sans"/>
                <a:ea typeface="Open Sans"/>
                <a:cs typeface="Open Sans"/>
                <a:sym typeface="Open Sans"/>
              </a:rPr>
              <a:t>Positively redirect student</a:t>
            </a:r>
          </a:p>
        </p:txBody>
      </p:sp>
      <p:pic>
        <p:nvPicPr>
          <p:cNvPr id="157" name="Shape 15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63" name="Shape 16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64" name="Shape 16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Decision Making Framework</a:t>
            </a:r>
          </a:p>
        </p:txBody>
      </p:sp>
      <p:sp>
        <p:nvSpPr>
          <p:cNvPr id="165" name="Shape 165"/>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Advocate for the student no matter what</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your thinking visible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Build more than code</a:t>
            </a:r>
            <a:br>
              <a:rPr lang="en" sz="2400">
                <a:solidFill>
                  <a:srgbClr val="01426A"/>
                </a:solidFill>
                <a:latin typeface="Open Sans"/>
                <a:ea typeface="Open Sans"/>
                <a:cs typeface="Open Sans"/>
                <a:sym typeface="Open Sans"/>
              </a:rPr>
            </a:br>
          </a:p>
          <a:p>
            <a:pPr indent="0" lvl="0" marL="0" rtl="0">
              <a:spcBef>
                <a:spcPts val="0"/>
              </a:spcBef>
              <a:buNone/>
            </a:pPr>
            <a:r>
              <a:t/>
            </a:r>
            <a:endParaRPr sz="2200">
              <a:solidFill>
                <a:srgbClr val="01426A"/>
              </a:solidFill>
              <a:latin typeface="Open Sans"/>
              <a:ea typeface="Open Sans"/>
              <a:cs typeface="Open Sans"/>
              <a:sym typeface="Open Sans"/>
            </a:endParaRPr>
          </a:p>
        </p:txBody>
      </p:sp>
      <p:pic>
        <p:nvPicPr>
          <p:cNvPr id="166" name="Shape 166"/>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72" name="Shape 172"/>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4800">
                <a:solidFill>
                  <a:srgbClr val="01426A"/>
                </a:solidFill>
                <a:latin typeface="Open Sans"/>
                <a:ea typeface="Open Sans"/>
                <a:cs typeface="Open Sans"/>
                <a:sym typeface="Open Sans"/>
              </a:rPr>
              <a:t>Activity</a:t>
            </a:r>
            <a:r>
              <a:rPr lang="en" sz="4800">
                <a:solidFill>
                  <a:srgbClr val="01426A"/>
                </a:solidFill>
                <a:latin typeface="Open Sans"/>
                <a:ea typeface="Open Sans"/>
                <a:cs typeface="Open Sans"/>
                <a:sym typeface="Open Sans"/>
              </a:rPr>
              <a:t>: </a:t>
            </a:r>
          </a:p>
          <a:p>
            <a:pPr lvl="0" rtl="0" algn="ctr">
              <a:spcBef>
                <a:spcPts val="600"/>
              </a:spcBef>
              <a:buNone/>
            </a:pPr>
            <a:r>
              <a:rPr lang="en" sz="4800">
                <a:solidFill>
                  <a:srgbClr val="01426A"/>
                </a:solidFill>
                <a:latin typeface="Open Sans"/>
                <a:ea typeface="Open Sans"/>
                <a:cs typeface="Open Sans"/>
                <a:sym typeface="Open Sans"/>
              </a:rPr>
              <a:t>Classroom Contract</a:t>
            </a:r>
          </a:p>
        </p:txBody>
      </p:sp>
      <p:pic>
        <p:nvPicPr>
          <p:cNvPr id="174" name="Shape 174"/>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75" name="Shape 175"/>
          <p:cNvSpPr txBox="1"/>
          <p:nvPr/>
        </p:nvSpPr>
        <p:spPr>
          <a:xfrm>
            <a:off x="4296675" y="2651425"/>
            <a:ext cx="4650300" cy="1553700"/>
          </a:xfrm>
          <a:prstGeom prst="rect">
            <a:avLst/>
          </a:prstGeom>
          <a:noFill/>
          <a:ln cap="flat" cmpd="sng" w="9525">
            <a:solidFill>
              <a:srgbClr val="F4364C"/>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600">
                <a:solidFill>
                  <a:srgbClr val="01426A"/>
                </a:solidFill>
                <a:latin typeface="Open Sans"/>
                <a:ea typeface="Open Sans"/>
                <a:cs typeface="Open Sans"/>
                <a:sym typeface="Open Sans"/>
              </a:rPr>
              <a:t>Keep in mind the decision making framework</a:t>
            </a:r>
          </a:p>
          <a:p>
            <a:pPr lvl="0" rtl="0">
              <a:spcBef>
                <a:spcPts val="0"/>
              </a:spcBef>
              <a:buNone/>
            </a:pPr>
            <a:r>
              <a:t/>
            </a:r>
            <a:endParaRPr sz="1600">
              <a:solidFill>
                <a:srgbClr val="01426A"/>
              </a:solidFill>
              <a:latin typeface="Open Sans"/>
              <a:ea typeface="Open Sans"/>
              <a:cs typeface="Open Sans"/>
              <a:sym typeface="Open Sans"/>
            </a:endParaRP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Advocate for the student no matter what</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Make your thinking visible</a:t>
            </a:r>
          </a:p>
          <a:p>
            <a:pPr indent="-355600" lvl="0" marL="457200" rtl="0">
              <a:spcBef>
                <a:spcPts val="0"/>
              </a:spcBef>
              <a:buClr>
                <a:srgbClr val="01426A"/>
              </a:buClr>
              <a:buSzPct val="125000"/>
              <a:buFont typeface="Open Sans"/>
              <a:buChar char="■"/>
            </a:pPr>
            <a:r>
              <a:rPr lang="en" sz="1600">
                <a:solidFill>
                  <a:srgbClr val="01426A"/>
                </a:solidFill>
                <a:latin typeface="Open Sans"/>
                <a:ea typeface="Open Sans"/>
                <a:cs typeface="Open Sans"/>
                <a:sym typeface="Open Sans"/>
              </a:rPr>
              <a:t>Build more than code</a:t>
            </a:r>
            <a:br>
              <a:rPr lang="en" sz="2000">
                <a:solidFill>
                  <a:srgbClr val="01426A"/>
                </a:solidFill>
                <a:latin typeface="Open Sans"/>
                <a:ea typeface="Open Sans"/>
                <a:cs typeface="Open Sans"/>
                <a:sym typeface="Open Sans"/>
              </a:rPr>
            </a:br>
          </a:p>
          <a:p>
            <a:pPr indent="0" lvl="0" marL="0" rtl="0">
              <a:spcBef>
                <a:spcPts val="0"/>
              </a:spcBef>
              <a:buNone/>
            </a:pPr>
            <a:r>
              <a:t/>
            </a:r>
            <a:endParaRPr sz="2200">
              <a:solidFill>
                <a:srgbClr val="01426A"/>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82" name="Shape 18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Safe Learning Environment Non-Negotiables</a:t>
            </a:r>
          </a:p>
        </p:txBody>
      </p:sp>
      <p:sp>
        <p:nvSpPr>
          <p:cNvPr id="183" name="Shape 183"/>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Certain behaviors are not tolerated by Girls Who Code</a:t>
            </a:r>
          </a:p>
          <a:p>
            <a:pPr lvl="0" rtl="0">
              <a:spcBef>
                <a:spcPts val="0"/>
              </a:spcBef>
              <a:buNone/>
            </a:pPr>
            <a:r>
              <a:t/>
            </a:r>
            <a:endParaRPr sz="1200">
              <a:solidFill>
                <a:srgbClr val="01426A"/>
              </a:solidFill>
              <a:latin typeface="Open Sans"/>
              <a:ea typeface="Open Sans"/>
              <a:cs typeface="Open Sans"/>
              <a:sym typeface="Open Sans"/>
            </a:endParaRP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Bullying</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Ableist comments</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Gender policing (comments about clothing, mannerisms, etc)</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Comments that make assumptions based on race, class, sexuality, etc.</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Homophobic and transphobic comments</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Name calling</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Fat talk</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Self deprecating comments</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Invasion of people’s space, privacy, personal bubble</a:t>
            </a:r>
          </a:p>
          <a:p>
            <a:pPr indent="-342900" lvl="0" marL="457200" rtl="0">
              <a:spcBef>
                <a:spcPts val="600"/>
              </a:spcBef>
              <a:buClr>
                <a:srgbClr val="01426A"/>
              </a:buClr>
              <a:buSzPct val="100000"/>
              <a:buFont typeface="Open Sans"/>
              <a:buChar char="■"/>
            </a:pPr>
            <a:r>
              <a:rPr lang="en" sz="1800">
                <a:solidFill>
                  <a:srgbClr val="01426A"/>
                </a:solidFill>
                <a:latin typeface="Open Sans"/>
                <a:ea typeface="Open Sans"/>
                <a:cs typeface="Open Sans"/>
                <a:sym typeface="Open Sans"/>
              </a:rPr>
              <a:t>Impolite behavior to guests</a:t>
            </a:r>
          </a:p>
        </p:txBody>
      </p:sp>
      <p:pic>
        <p:nvPicPr>
          <p:cNvPr id="184" name="Shape 184"/>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90" name="Shape 190"/>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91" name="Shape 191"/>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3600">
                <a:solidFill>
                  <a:srgbClr val="01426A"/>
                </a:solidFill>
                <a:latin typeface="Open Sans"/>
                <a:ea typeface="Open Sans"/>
                <a:cs typeface="Open Sans"/>
                <a:sym typeface="Open Sans"/>
              </a:rPr>
              <a:t>Turn and Talk: What are some ways to positively redirect a student?</a:t>
            </a:r>
          </a:p>
        </p:txBody>
      </p:sp>
      <p:pic>
        <p:nvPicPr>
          <p:cNvPr id="192" name="Shape 192"/>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98" name="Shape 198"/>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99" name="Shape 199"/>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6000">
                <a:solidFill>
                  <a:srgbClr val="01426A"/>
                </a:solidFill>
                <a:latin typeface="Open Sans"/>
                <a:ea typeface="Open Sans"/>
                <a:cs typeface="Open Sans"/>
                <a:sym typeface="Open Sans"/>
              </a:rPr>
              <a:t>Teaching Move</a:t>
            </a:r>
            <a:r>
              <a:rPr lang="en" sz="6000">
                <a:solidFill>
                  <a:srgbClr val="01426A"/>
                </a:solidFill>
                <a:latin typeface="Open Sans"/>
                <a:ea typeface="Open Sans"/>
                <a:cs typeface="Open Sans"/>
                <a:sym typeface="Open Sans"/>
              </a:rPr>
              <a:t>: </a:t>
            </a:r>
          </a:p>
          <a:p>
            <a:pPr lvl="0" rtl="0" algn="ctr">
              <a:spcBef>
                <a:spcPts val="600"/>
              </a:spcBef>
              <a:buNone/>
            </a:pPr>
            <a:r>
              <a:rPr lang="en" sz="6000">
                <a:solidFill>
                  <a:srgbClr val="01426A"/>
                </a:solidFill>
                <a:latin typeface="Open Sans"/>
                <a:ea typeface="Open Sans"/>
                <a:cs typeface="Open Sans"/>
                <a:sym typeface="Open Sans"/>
              </a:rPr>
              <a:t>Call and Response</a:t>
            </a:r>
          </a:p>
        </p:txBody>
      </p:sp>
      <p:pic>
        <p:nvPicPr>
          <p:cNvPr id="200" name="Shape 200"/>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07" name="Shape 20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Setting up the Classroom: Activities</a:t>
            </a:r>
          </a:p>
        </p:txBody>
      </p:sp>
      <p:sp>
        <p:nvSpPr>
          <p:cNvPr id="208" name="Shape 208"/>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Modeling expectations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Bonding Activities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Classroom Contract</a:t>
            </a:r>
          </a:p>
        </p:txBody>
      </p:sp>
      <p:pic>
        <p:nvPicPr>
          <p:cNvPr id="209" name="Shape 209"/>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15" name="Shape 215"/>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16" name="Shape 216"/>
          <p:cNvSpPr txBox="1"/>
          <p:nvPr/>
        </p:nvSpPr>
        <p:spPr>
          <a:xfrm>
            <a:off x="736275" y="564625"/>
            <a:ext cx="7986000" cy="2854200"/>
          </a:xfrm>
          <a:prstGeom prst="rect">
            <a:avLst/>
          </a:prstGeom>
          <a:noFill/>
          <a:ln>
            <a:noFill/>
          </a:ln>
        </p:spPr>
        <p:txBody>
          <a:bodyPr anchorCtr="0" anchor="t" bIns="91425" lIns="91425" rIns="91425" tIns="91425">
            <a:noAutofit/>
          </a:bodyPr>
          <a:lstStyle/>
          <a:p>
            <a:pPr indent="0" lvl="0" marL="0" rtl="0">
              <a:spcBef>
                <a:spcPts val="0"/>
              </a:spcBef>
              <a:buNone/>
            </a:pPr>
            <a:r>
              <a:rPr b="1" lang="en" sz="6000">
                <a:solidFill>
                  <a:srgbClr val="01426A"/>
                </a:solidFill>
                <a:latin typeface="Open Sans"/>
                <a:ea typeface="Open Sans"/>
                <a:cs typeface="Open Sans"/>
                <a:sym typeface="Open Sans"/>
              </a:rPr>
              <a:t>Managing </a:t>
            </a:r>
            <a:r>
              <a:rPr b="1" lang="en" sz="6000">
                <a:solidFill>
                  <a:srgbClr val="01426A"/>
                </a:solidFill>
                <a:latin typeface="Open Sans"/>
                <a:ea typeface="Open Sans"/>
                <a:cs typeface="Open Sans"/>
                <a:sym typeface="Open Sans"/>
              </a:rPr>
              <a:t>the Classroom</a:t>
            </a:r>
          </a:p>
        </p:txBody>
      </p:sp>
      <p:pic>
        <p:nvPicPr>
          <p:cNvPr id="217" name="Shape 21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65" name="Shape 6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Goals</a:t>
            </a:r>
          </a:p>
        </p:txBody>
      </p:sp>
      <p:sp>
        <p:nvSpPr>
          <p:cNvPr id="66" name="Shape 66"/>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GTWBAT...understand different components of classroom management</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GTWBAT...l</a:t>
            </a:r>
            <a:r>
              <a:rPr lang="en" sz="2400">
                <a:solidFill>
                  <a:srgbClr val="01426A"/>
                </a:solidFill>
                <a:latin typeface="Open Sans"/>
                <a:ea typeface="Open Sans"/>
                <a:cs typeface="Open Sans"/>
                <a:sym typeface="Open Sans"/>
              </a:rPr>
              <a:t>earn specific strategies you can use to set up and manage your classroom</a:t>
            </a:r>
          </a:p>
          <a:p>
            <a:pPr lvl="0" rtl="0">
              <a:lnSpc>
                <a:spcPct val="150000"/>
              </a:lnSpc>
              <a:spcBef>
                <a:spcPts val="0"/>
              </a:spcBef>
              <a:buNone/>
            </a:pPr>
            <a:r>
              <a:t/>
            </a:r>
            <a:endParaRPr sz="2400">
              <a:solidFill>
                <a:srgbClr val="01426A"/>
              </a:solidFill>
              <a:latin typeface="Open Sans"/>
              <a:ea typeface="Open Sans"/>
              <a:cs typeface="Open Sans"/>
              <a:sym typeface="Open Sans"/>
            </a:endParaRPr>
          </a:p>
        </p:txBody>
      </p:sp>
      <p:pic>
        <p:nvPicPr>
          <p:cNvPr id="67" name="Shape 6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24" name="Shape 22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Managing the Classroom: Context Switching</a:t>
            </a:r>
          </a:p>
        </p:txBody>
      </p:sp>
      <p:sp>
        <p:nvSpPr>
          <p:cNvPr id="225" name="Shape 225"/>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In a single day at Girls Who Code students will...</a:t>
            </a:r>
          </a:p>
          <a:p>
            <a:pPr lvl="0" rtl="0">
              <a:spcBef>
                <a:spcPts val="0"/>
              </a:spcBef>
              <a:buNone/>
            </a:pPr>
            <a:r>
              <a:t/>
            </a:r>
            <a:endParaRPr sz="1200">
              <a:solidFill>
                <a:srgbClr val="01426A"/>
              </a:solidFill>
              <a:latin typeface="Open Sans"/>
              <a:ea typeface="Open Sans"/>
              <a:cs typeface="Open Sans"/>
              <a:sym typeface="Open Sans"/>
            </a:endParaRP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Listen to lectures</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Engage in a kinesthetic activity</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Contribute to group work</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Eat lunch</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Participate in a bonding activity</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Meet a guest speaker</a:t>
            </a:r>
          </a:p>
        </p:txBody>
      </p:sp>
      <p:pic>
        <p:nvPicPr>
          <p:cNvPr id="226" name="Shape 226"/>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32" name="Shape 232"/>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33" name="Shape 233"/>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3600">
                <a:solidFill>
                  <a:srgbClr val="01426A"/>
                </a:solidFill>
                <a:latin typeface="Open Sans"/>
                <a:ea typeface="Open Sans"/>
                <a:cs typeface="Open Sans"/>
                <a:sym typeface="Open Sans"/>
              </a:rPr>
              <a:t>As a member of the Teaching Team, it is your responsibility to set the proper tone for your classroom and ensure students are meeting your expectations throughout the day</a:t>
            </a:r>
          </a:p>
        </p:txBody>
      </p:sp>
      <p:pic>
        <p:nvPicPr>
          <p:cNvPr id="234" name="Shape 234"/>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40" name="Shape 240"/>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41" name="Shape 24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Move: Body Check</a:t>
            </a:r>
          </a:p>
        </p:txBody>
      </p:sp>
      <p:sp>
        <p:nvSpPr>
          <p:cNvPr id="242" name="Shape 242"/>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457200" lvl="0" marL="457200" rtl="0">
              <a:spcBef>
                <a:spcPts val="600"/>
              </a:spcBef>
              <a:buClr>
                <a:srgbClr val="01426A"/>
              </a:buClr>
              <a:buSzPct val="100000"/>
              <a:buFont typeface="Open Sans"/>
              <a:buChar char="■"/>
            </a:pPr>
            <a:r>
              <a:rPr b="1" lang="en" sz="3600">
                <a:solidFill>
                  <a:srgbClr val="01426A"/>
                </a:solidFill>
                <a:latin typeface="Open Sans"/>
                <a:ea typeface="Open Sans"/>
                <a:cs typeface="Open Sans"/>
                <a:sym typeface="Open Sans"/>
              </a:rPr>
              <a:t>What do I </a:t>
            </a:r>
            <a:r>
              <a:rPr b="1" lang="en" sz="3600">
                <a:solidFill>
                  <a:srgbClr val="F4364C"/>
                </a:solidFill>
                <a:latin typeface="Open Sans"/>
                <a:ea typeface="Open Sans"/>
                <a:cs typeface="Open Sans"/>
                <a:sym typeface="Open Sans"/>
              </a:rPr>
              <a:t>look</a:t>
            </a:r>
            <a:r>
              <a:rPr b="1" lang="en" sz="3600">
                <a:solidFill>
                  <a:srgbClr val="01426A"/>
                </a:solidFill>
                <a:latin typeface="Open Sans"/>
                <a:ea typeface="Open Sans"/>
                <a:cs typeface="Open Sans"/>
                <a:sym typeface="Open Sans"/>
              </a:rPr>
              <a:t> like?</a:t>
            </a:r>
          </a:p>
          <a:p>
            <a:pPr indent="-457200" lvl="0" marL="457200" rtl="0">
              <a:spcBef>
                <a:spcPts val="600"/>
              </a:spcBef>
              <a:buClr>
                <a:srgbClr val="01426A"/>
              </a:buClr>
              <a:buSzPct val="100000"/>
              <a:buFont typeface="Open Sans"/>
              <a:buChar char="■"/>
            </a:pPr>
            <a:r>
              <a:rPr b="1" lang="en" sz="3600">
                <a:solidFill>
                  <a:srgbClr val="01426A"/>
                </a:solidFill>
                <a:latin typeface="Open Sans"/>
                <a:ea typeface="Open Sans"/>
                <a:cs typeface="Open Sans"/>
                <a:sym typeface="Open Sans"/>
              </a:rPr>
              <a:t>What do I </a:t>
            </a:r>
            <a:r>
              <a:rPr b="1" lang="en" sz="3600">
                <a:solidFill>
                  <a:srgbClr val="F4364C"/>
                </a:solidFill>
                <a:latin typeface="Open Sans"/>
                <a:ea typeface="Open Sans"/>
                <a:cs typeface="Open Sans"/>
                <a:sym typeface="Open Sans"/>
              </a:rPr>
              <a:t>sound</a:t>
            </a:r>
            <a:r>
              <a:rPr b="1" lang="en" sz="3600">
                <a:solidFill>
                  <a:srgbClr val="01426A"/>
                </a:solidFill>
                <a:latin typeface="Open Sans"/>
                <a:ea typeface="Open Sans"/>
                <a:cs typeface="Open Sans"/>
                <a:sym typeface="Open Sans"/>
              </a:rPr>
              <a:t> like?</a:t>
            </a:r>
          </a:p>
          <a:p>
            <a:pPr indent="-457200" lvl="0" marL="457200" rtl="0">
              <a:spcBef>
                <a:spcPts val="600"/>
              </a:spcBef>
              <a:buClr>
                <a:srgbClr val="01426A"/>
              </a:buClr>
              <a:buSzPct val="100000"/>
              <a:buFont typeface="Open Sans"/>
              <a:buChar char="■"/>
            </a:pPr>
            <a:r>
              <a:rPr b="1" lang="en" sz="3600">
                <a:solidFill>
                  <a:srgbClr val="01426A"/>
                </a:solidFill>
                <a:latin typeface="Open Sans"/>
                <a:ea typeface="Open Sans"/>
                <a:cs typeface="Open Sans"/>
                <a:sym typeface="Open Sans"/>
              </a:rPr>
              <a:t>How do I </a:t>
            </a:r>
            <a:r>
              <a:rPr b="1" lang="en" sz="3600">
                <a:solidFill>
                  <a:srgbClr val="F4364C"/>
                </a:solidFill>
                <a:latin typeface="Open Sans"/>
                <a:ea typeface="Open Sans"/>
                <a:cs typeface="Open Sans"/>
                <a:sym typeface="Open Sans"/>
              </a:rPr>
              <a:t>feel</a:t>
            </a:r>
            <a:r>
              <a:rPr b="1" lang="en" sz="3600">
                <a:solidFill>
                  <a:srgbClr val="01426A"/>
                </a:solidFill>
                <a:latin typeface="Open Sans"/>
                <a:ea typeface="Open Sans"/>
                <a:cs typeface="Open Sans"/>
                <a:sym typeface="Open Sans"/>
              </a:rPr>
              <a:t>?</a:t>
            </a:r>
          </a:p>
        </p:txBody>
      </p:sp>
      <p:pic>
        <p:nvPicPr>
          <p:cNvPr id="243" name="Shape 243"/>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49" name="Shape 249"/>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50" name="Shape 250"/>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6000">
                <a:solidFill>
                  <a:srgbClr val="01426A"/>
                </a:solidFill>
                <a:latin typeface="Open Sans"/>
                <a:ea typeface="Open Sans"/>
                <a:cs typeface="Open Sans"/>
                <a:sym typeface="Open Sans"/>
              </a:rPr>
              <a:t>Activity</a:t>
            </a:r>
          </a:p>
          <a:p>
            <a:pPr lvl="0" rtl="0" algn="ctr">
              <a:spcBef>
                <a:spcPts val="600"/>
              </a:spcBef>
              <a:buNone/>
            </a:pPr>
            <a:r>
              <a:rPr lang="en" sz="6000">
                <a:solidFill>
                  <a:srgbClr val="01426A"/>
                </a:solidFill>
                <a:latin typeface="Open Sans"/>
                <a:ea typeface="Open Sans"/>
                <a:cs typeface="Open Sans"/>
                <a:sym typeface="Open Sans"/>
              </a:rPr>
              <a:t>Body Check Scenarios</a:t>
            </a:r>
          </a:p>
        </p:txBody>
      </p:sp>
      <p:pic>
        <p:nvPicPr>
          <p:cNvPr id="251" name="Shape 251"/>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58" name="Shape 25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Teaching Move: Cold Calling</a:t>
            </a:r>
          </a:p>
        </p:txBody>
      </p:sp>
      <p:sp>
        <p:nvSpPr>
          <p:cNvPr id="259" name="Shape 259"/>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Set up during week 1</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It’s ok to say, “I don’t know”</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Multiple students = multiple answers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Question first - wait time - cold call</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GWC Code Caller</a:t>
            </a:r>
            <a:br>
              <a:rPr lang="en" sz="2400">
                <a:solidFill>
                  <a:srgbClr val="01426A"/>
                </a:solidFill>
                <a:latin typeface="Open Sans"/>
                <a:ea typeface="Open Sans"/>
                <a:cs typeface="Open Sans"/>
                <a:sym typeface="Open Sans"/>
              </a:rPr>
            </a:br>
          </a:p>
        </p:txBody>
      </p:sp>
      <p:pic>
        <p:nvPicPr>
          <p:cNvPr id="260" name="Shape 260"/>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66" name="Shape 266"/>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67" name="Shape 267"/>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3000">
                <a:solidFill>
                  <a:srgbClr val="01426A"/>
                </a:solidFill>
                <a:latin typeface="Open Sans"/>
                <a:ea typeface="Open Sans"/>
                <a:cs typeface="Open Sans"/>
                <a:sym typeface="Open Sans"/>
              </a:rPr>
              <a:t>Cold Call</a:t>
            </a:r>
            <a:r>
              <a:rPr lang="en" sz="3000">
                <a:solidFill>
                  <a:srgbClr val="01426A"/>
                </a:solidFill>
                <a:latin typeface="Open Sans"/>
                <a:ea typeface="Open Sans"/>
                <a:cs typeface="Open Sans"/>
                <a:sym typeface="Open Sans"/>
              </a:rPr>
              <a:t>: What is the difference between the following statements:</a:t>
            </a:r>
          </a:p>
          <a:p>
            <a:pPr lvl="0" rtl="0" algn="ctr">
              <a:spcBef>
                <a:spcPts val="600"/>
              </a:spcBef>
              <a:buNone/>
            </a:pPr>
            <a:r>
              <a:t/>
            </a:r>
            <a:endParaRPr sz="1800">
              <a:solidFill>
                <a:srgbClr val="01426A"/>
              </a:solidFill>
              <a:latin typeface="Open Sans"/>
              <a:ea typeface="Open Sans"/>
              <a:cs typeface="Open Sans"/>
              <a:sym typeface="Open Sans"/>
            </a:endParaRPr>
          </a:p>
          <a:p>
            <a:pPr lvl="0" rtl="0" algn="ctr">
              <a:spcBef>
                <a:spcPts val="600"/>
              </a:spcBef>
              <a:buNone/>
            </a:pPr>
            <a:r>
              <a:rPr lang="en" sz="1800">
                <a:solidFill>
                  <a:srgbClr val="01426A"/>
                </a:solidFill>
                <a:latin typeface="Open Sans"/>
                <a:ea typeface="Open Sans"/>
                <a:cs typeface="Open Sans"/>
                <a:sym typeface="Open Sans"/>
              </a:rPr>
              <a:t>“Nice job using Google to search for a way to debug that”</a:t>
            </a:r>
          </a:p>
          <a:p>
            <a:pPr lvl="0" rtl="0" algn="ctr">
              <a:spcBef>
                <a:spcPts val="600"/>
              </a:spcBef>
              <a:buNone/>
            </a:pPr>
            <a:r>
              <a:t/>
            </a:r>
            <a:endParaRPr sz="1800">
              <a:solidFill>
                <a:srgbClr val="01426A"/>
              </a:solidFill>
              <a:latin typeface="Open Sans"/>
              <a:ea typeface="Open Sans"/>
              <a:cs typeface="Open Sans"/>
              <a:sym typeface="Open Sans"/>
            </a:endParaRPr>
          </a:p>
          <a:p>
            <a:pPr lvl="0" rtl="0" algn="ctr">
              <a:spcBef>
                <a:spcPts val="600"/>
              </a:spcBef>
              <a:buNone/>
            </a:pPr>
            <a:r>
              <a:rPr lang="en" sz="1800">
                <a:solidFill>
                  <a:srgbClr val="01426A"/>
                </a:solidFill>
                <a:latin typeface="Open Sans"/>
                <a:ea typeface="Open Sans"/>
                <a:cs typeface="Open Sans"/>
                <a:sym typeface="Open Sans"/>
              </a:rPr>
              <a:t>“You debugged that code. You’re so smart.”</a:t>
            </a:r>
          </a:p>
          <a:p>
            <a:pPr lvl="0" rtl="0" algn="ctr">
              <a:spcBef>
                <a:spcPts val="600"/>
              </a:spcBef>
              <a:buNone/>
            </a:pPr>
            <a:r>
              <a:t/>
            </a:r>
            <a:endParaRPr sz="2400">
              <a:solidFill>
                <a:srgbClr val="01426A"/>
              </a:solidFill>
              <a:latin typeface="Open Sans"/>
              <a:ea typeface="Open Sans"/>
              <a:cs typeface="Open Sans"/>
              <a:sym typeface="Open Sans"/>
            </a:endParaRPr>
          </a:p>
        </p:txBody>
      </p:sp>
      <p:pic>
        <p:nvPicPr>
          <p:cNvPr id="268" name="Shape 268"/>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75" name="Shape 27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Move</a:t>
            </a:r>
            <a:r>
              <a:rPr b="1" lang="en" sz="2600">
                <a:solidFill>
                  <a:srgbClr val="01426A"/>
                </a:solidFill>
                <a:latin typeface="Open Sans"/>
                <a:ea typeface="Open Sans"/>
                <a:cs typeface="Open Sans"/>
                <a:sym typeface="Open Sans"/>
              </a:rPr>
              <a:t>: Positive Praise</a:t>
            </a:r>
          </a:p>
        </p:txBody>
      </p:sp>
      <p:sp>
        <p:nvSpPr>
          <p:cNvPr id="276" name="Shape 276"/>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Noteworthy student behavior (be specific!)</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Effort and accomplishment, not ability</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Match student preferences</a:t>
            </a:r>
            <a:br>
              <a:rPr lang="en" sz="2400">
                <a:solidFill>
                  <a:srgbClr val="01426A"/>
                </a:solidFill>
                <a:latin typeface="Open Sans"/>
                <a:ea typeface="Open Sans"/>
                <a:cs typeface="Open Sans"/>
                <a:sym typeface="Open Sans"/>
              </a:rPr>
            </a:br>
          </a:p>
        </p:txBody>
      </p:sp>
      <p:pic>
        <p:nvPicPr>
          <p:cNvPr id="277" name="Shape 27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83" name="Shape 283"/>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84" name="Shape 284"/>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6000">
                <a:solidFill>
                  <a:srgbClr val="01426A"/>
                </a:solidFill>
                <a:latin typeface="Open Sans"/>
                <a:ea typeface="Open Sans"/>
                <a:cs typeface="Open Sans"/>
                <a:sym typeface="Open Sans"/>
              </a:rPr>
              <a:t>Teaching Move: </a:t>
            </a:r>
          </a:p>
          <a:p>
            <a:pPr lvl="0" rtl="0" algn="ctr">
              <a:spcBef>
                <a:spcPts val="600"/>
              </a:spcBef>
              <a:buNone/>
            </a:pPr>
            <a:r>
              <a:rPr lang="en" sz="6000">
                <a:solidFill>
                  <a:srgbClr val="01426A"/>
                </a:solidFill>
                <a:latin typeface="Open Sans"/>
                <a:ea typeface="Open Sans"/>
                <a:cs typeface="Open Sans"/>
                <a:sym typeface="Open Sans"/>
              </a:rPr>
              <a:t>Proximity</a:t>
            </a:r>
          </a:p>
          <a:p>
            <a:pPr lvl="0" rtl="0" algn="ctr">
              <a:spcBef>
                <a:spcPts val="600"/>
              </a:spcBef>
              <a:buNone/>
            </a:pPr>
            <a:r>
              <a:rPr lang="en" sz="3600">
                <a:solidFill>
                  <a:srgbClr val="01426A"/>
                </a:solidFill>
                <a:latin typeface="Open Sans"/>
                <a:ea typeface="Open Sans"/>
                <a:cs typeface="Open Sans"/>
                <a:sym typeface="Open Sans"/>
              </a:rPr>
              <a:t>(Horizontal and Vertical)</a:t>
            </a:r>
          </a:p>
        </p:txBody>
      </p:sp>
      <p:pic>
        <p:nvPicPr>
          <p:cNvPr id="285" name="Shape 285"/>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91" name="Shape 29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92" name="Shape 29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Setting up the Classroom: Activities/</a:t>
            </a:r>
            <a:r>
              <a:rPr b="1" lang="en" sz="2600">
                <a:solidFill>
                  <a:srgbClr val="01426A"/>
                </a:solidFill>
                <a:latin typeface="Open Sans"/>
                <a:ea typeface="Open Sans"/>
                <a:cs typeface="Open Sans"/>
                <a:sym typeface="Open Sans"/>
              </a:rPr>
              <a:t>Move</a:t>
            </a:r>
            <a:r>
              <a:rPr b="1" lang="en" sz="2600">
                <a:solidFill>
                  <a:srgbClr val="01426A"/>
                </a:solidFill>
                <a:latin typeface="Open Sans"/>
                <a:ea typeface="Open Sans"/>
                <a:cs typeface="Open Sans"/>
                <a:sym typeface="Open Sans"/>
              </a:rPr>
              <a:t>s</a:t>
            </a:r>
          </a:p>
        </p:txBody>
      </p:sp>
      <p:sp>
        <p:nvSpPr>
          <p:cNvPr id="293" name="Shape 293"/>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Body Check</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Cold Calling</a:t>
            </a:r>
          </a:p>
          <a:p>
            <a:pPr indent="-381000" lvl="0" marL="457200" rtl="0">
              <a:spcBef>
                <a:spcPts val="600"/>
              </a:spcBef>
              <a:buClr>
                <a:srgbClr val="01426A"/>
              </a:buClr>
              <a:buSzPct val="100000"/>
              <a:buFont typeface="Open Sans"/>
              <a:buChar char="■"/>
            </a:pPr>
            <a:r>
              <a:rPr lang="en" sz="2400">
                <a:solidFill>
                  <a:srgbClr val="01426A"/>
                </a:solidFill>
                <a:latin typeface="Open Sans"/>
                <a:ea typeface="Open Sans"/>
                <a:cs typeface="Open Sans"/>
                <a:sym typeface="Open Sans"/>
              </a:rPr>
              <a:t>Positive Praise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Proximity</a:t>
            </a:r>
          </a:p>
        </p:txBody>
      </p:sp>
      <p:pic>
        <p:nvPicPr>
          <p:cNvPr id="294" name="Shape 294"/>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00" name="Shape 300"/>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1" name="Shape 30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Recap: Teaching Moves</a:t>
            </a:r>
          </a:p>
        </p:txBody>
      </p:sp>
      <p:sp>
        <p:nvSpPr>
          <p:cNvPr id="302" name="Shape 302"/>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Dexterity check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Turn and talk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Call and Response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Body check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Cold calling</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Positive praise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Proximity</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Questioning Moves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Differentiation</a:t>
            </a:r>
          </a:p>
        </p:txBody>
      </p:sp>
      <p:pic>
        <p:nvPicPr>
          <p:cNvPr id="303" name="Shape 303"/>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74" name="Shape 7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Interaction Meter</a:t>
            </a:r>
          </a:p>
        </p:txBody>
      </p:sp>
      <p:sp>
        <p:nvSpPr>
          <p:cNvPr id="75" name="Shape 75"/>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Interaction mode: You’ll be observing, participating, and leading at different times during this session. If you are ever confused what your role or task is, ask a neighbor or raise your hand. </a:t>
            </a:r>
          </a:p>
        </p:txBody>
      </p:sp>
      <p:pic>
        <p:nvPicPr>
          <p:cNvPr id="76" name="Shape 76"/>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77" name="Shape 77"/>
          <p:cNvGraphicFramePr/>
          <p:nvPr/>
        </p:nvGraphicFramePr>
        <p:xfrm>
          <a:off x="1377075" y="2310950"/>
          <a:ext cx="3000000" cy="3000000"/>
        </p:xfrm>
        <a:graphic>
          <a:graphicData uri="http://schemas.openxmlformats.org/drawingml/2006/table">
            <a:tbl>
              <a:tblPr>
                <a:noFill/>
                <a:tableStyleId>{ADBB9561-9319-4655-AD10-7956F2D5E5A9}</a:tableStyleId>
              </a:tblPr>
              <a:tblGrid>
                <a:gridCol w="2413000"/>
                <a:gridCol w="2413000"/>
                <a:gridCol w="2413000"/>
              </a:tblGrid>
              <a:tr h="100000">
                <a:tc>
                  <a:txBody>
                    <a:bodyPr>
                      <a:noAutofit/>
                    </a:bodyPr>
                    <a:lstStyle/>
                    <a:p>
                      <a:pPr lvl="0" rtl="0" algn="ctr">
                        <a:spcBef>
                          <a:spcPts val="0"/>
                        </a:spcBef>
                        <a:buNone/>
                      </a:pPr>
                      <a:r>
                        <a:rPr b="1" lang="en">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sp>
        <p:nvSpPr>
          <p:cNvPr id="78" name="Shape 78"/>
          <p:cNvSpPr/>
          <p:nvPr/>
        </p:nvSpPr>
        <p:spPr>
          <a:xfrm>
            <a:off x="4875525" y="2806650"/>
            <a:ext cx="242100" cy="209400"/>
          </a:xfrm>
          <a:prstGeom prst="triangle">
            <a:avLst>
              <a:gd fmla="val 50000" name="adj"/>
            </a:avLst>
          </a:prstGeom>
          <a:solidFill>
            <a:srgbClr val="01426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9" name="Shape 309"/>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10" name="Shape 310"/>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6000">
                <a:solidFill>
                  <a:srgbClr val="01426A"/>
                </a:solidFill>
                <a:latin typeface="Open Sans"/>
                <a:ea typeface="Open Sans"/>
                <a:cs typeface="Open Sans"/>
                <a:sym typeface="Open Sans"/>
              </a:rPr>
              <a:t>Questions?</a:t>
            </a:r>
          </a:p>
        </p:txBody>
      </p:sp>
      <p:pic>
        <p:nvPicPr>
          <p:cNvPr id="311" name="Shape 311"/>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18" name="Shape 31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Progress</a:t>
            </a:r>
          </a:p>
        </p:txBody>
      </p:sp>
      <p:sp>
        <p:nvSpPr>
          <p:cNvPr id="319" name="Shape 319"/>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600">
              <a:solidFill>
                <a:srgbClr val="01426A"/>
              </a:solidFill>
              <a:latin typeface="Open Sans"/>
              <a:ea typeface="Open Sans"/>
              <a:cs typeface="Open Sans"/>
              <a:sym typeface="Open Sans"/>
            </a:endParaRPr>
          </a:p>
        </p:txBody>
      </p:sp>
      <p:pic>
        <p:nvPicPr>
          <p:cNvPr id="320" name="Shape 320"/>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321" name="Shape 321"/>
          <p:cNvGraphicFramePr/>
          <p:nvPr/>
        </p:nvGraphicFramePr>
        <p:xfrm>
          <a:off x="1140300" y="1569325"/>
          <a:ext cx="3000000" cy="3000000"/>
        </p:xfrm>
        <a:graphic>
          <a:graphicData uri="http://schemas.openxmlformats.org/drawingml/2006/table">
            <a:tbl>
              <a:tblPr>
                <a:noFill/>
                <a:tableStyleId>{ADBB9561-9319-4655-AD10-7956F2D5E5A9}</a:tableStyleId>
              </a:tblPr>
              <a:tblGrid>
                <a:gridCol w="2413000"/>
                <a:gridCol w="2413000"/>
                <a:gridCol w="2413000"/>
              </a:tblGrid>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Friday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Saturday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Sunday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Classroom Mgmt</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OOP</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Final Projects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How to Use Curriculum</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Robotics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2">
                  <a:txBody>
                    <a:bodyPr>
                      <a:noAutofit/>
                    </a:bodyPr>
                    <a:lstStyle/>
                    <a:p>
                      <a:pPr lvl="0" rtl="0" algn="ctr">
                        <a:spcBef>
                          <a:spcPts val="0"/>
                        </a:spcBef>
                        <a:buNone/>
                      </a:pPr>
                      <a:r>
                        <a:rPr lang="en">
                          <a:solidFill>
                            <a:srgbClr val="01426A"/>
                          </a:solidFill>
                          <a:latin typeface="Open Sans"/>
                          <a:ea typeface="Open Sans"/>
                          <a:cs typeface="Open Sans"/>
                          <a:sym typeface="Open Sans"/>
                        </a:rPr>
                        <a:t>SIP Simulation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Escalation Process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3">
                  <a:txBody>
                    <a:bodyPr>
                      <a:noAutofit/>
                    </a:bodyPr>
                    <a:lstStyle/>
                    <a:p>
                      <a:pPr lvl="0" rtl="0" algn="ctr">
                        <a:spcBef>
                          <a:spcPts val="0"/>
                        </a:spcBef>
                        <a:buNone/>
                      </a:pPr>
                      <a:r>
                        <a:rPr lang="en">
                          <a:solidFill>
                            <a:srgbClr val="01426A"/>
                          </a:solidFill>
                          <a:latin typeface="Open Sans"/>
                          <a:ea typeface="Open Sans"/>
                          <a:cs typeface="Open Sans"/>
                          <a:sym typeface="Open Sans"/>
                        </a:rPr>
                        <a:t>Diversity and Inclusion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Python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a:txBody>
                    <a:bodyPr>
                      <a:noAutofit/>
                    </a:bodyPr>
                    <a:lstStyle/>
                    <a:p>
                      <a:pPr lvl="0" rtl="0" algn="ctr">
                        <a:spcBef>
                          <a:spcPts val="0"/>
                        </a:spcBef>
                        <a:buNone/>
                      </a:pPr>
                      <a:r>
                        <a:rPr lang="en">
                          <a:solidFill>
                            <a:srgbClr val="01426A"/>
                          </a:solidFill>
                          <a:latin typeface="Open Sans"/>
                          <a:ea typeface="Open Sans"/>
                          <a:cs typeface="Open Sans"/>
                          <a:sym typeface="Open Sans"/>
                        </a:rPr>
                        <a:t>Training to Week 0</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Django</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a:txBody>
                    <a:bodyPr>
                      <a:noAutofit/>
                    </a:bodyPr>
                    <a:lstStyle/>
                    <a:p>
                      <a:pPr lvl="0" rtl="0" algn="ctr">
                        <a:spcBef>
                          <a:spcPts val="0"/>
                        </a:spcBef>
                        <a:buNone/>
                      </a:pPr>
                      <a:r>
                        <a:t/>
                      </a:r>
                      <a:endParaRPr>
                        <a:solidFill>
                          <a:srgbClr val="01426A"/>
                        </a:solidFill>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85" name="Shape 8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AGENDA</a:t>
            </a:r>
          </a:p>
        </p:txBody>
      </p:sp>
      <p:sp>
        <p:nvSpPr>
          <p:cNvPr id="86" name="Shape 86"/>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Setting up the Classroom</a:t>
            </a:r>
          </a:p>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Managing the Classroom</a:t>
            </a:r>
          </a:p>
          <a:p>
            <a:pPr lvl="0" rtl="0">
              <a:lnSpc>
                <a:spcPct val="150000"/>
              </a:lnSpc>
              <a:spcBef>
                <a:spcPts val="0"/>
              </a:spcBef>
              <a:buNone/>
            </a:pPr>
            <a:r>
              <a:t/>
            </a:r>
            <a:endParaRPr sz="2400">
              <a:solidFill>
                <a:srgbClr val="01426A"/>
              </a:solidFill>
              <a:latin typeface="Open Sans"/>
              <a:ea typeface="Open Sans"/>
              <a:cs typeface="Open Sans"/>
              <a:sym typeface="Open Sans"/>
            </a:endParaRPr>
          </a:p>
        </p:txBody>
      </p:sp>
      <p:pic>
        <p:nvPicPr>
          <p:cNvPr id="87" name="Shape 8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94" name="Shape 9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Teaching Moves</a:t>
            </a:r>
          </a:p>
        </p:txBody>
      </p:sp>
      <p:sp>
        <p:nvSpPr>
          <p:cNvPr id="95" name="Shape 95"/>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Dexterity check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Turn and talk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Call and Response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Body check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Cold calling</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Positive praise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Proximity</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Questioning </a:t>
            </a:r>
            <a:r>
              <a:rPr lang="en" sz="2400">
                <a:solidFill>
                  <a:srgbClr val="01426A"/>
                </a:solidFill>
                <a:latin typeface="Open Sans"/>
                <a:ea typeface="Open Sans"/>
                <a:cs typeface="Open Sans"/>
                <a:sym typeface="Open Sans"/>
              </a:rPr>
              <a:t>Move</a:t>
            </a:r>
            <a:r>
              <a:rPr lang="en" sz="2400">
                <a:solidFill>
                  <a:srgbClr val="01426A"/>
                </a:solidFill>
                <a:latin typeface="Open Sans"/>
                <a:ea typeface="Open Sans"/>
                <a:cs typeface="Open Sans"/>
                <a:sym typeface="Open Sans"/>
              </a:rPr>
              <a:t>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Differentiation*</a:t>
            </a:r>
          </a:p>
        </p:txBody>
      </p:sp>
      <p:pic>
        <p:nvPicPr>
          <p:cNvPr id="96" name="Shape 96"/>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97" name="Shape 97"/>
          <p:cNvSpPr/>
          <p:nvPr/>
        </p:nvSpPr>
        <p:spPr>
          <a:xfrm>
            <a:off x="6168800" y="1326400"/>
            <a:ext cx="2039400" cy="879900"/>
          </a:xfrm>
          <a:prstGeom prst="foldedCorner">
            <a:avLst>
              <a:gd fmla="val 16667"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 name="Shape 98"/>
          <p:cNvSpPr txBox="1"/>
          <p:nvPr/>
        </p:nvSpPr>
        <p:spPr>
          <a:xfrm>
            <a:off x="6217625" y="14204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Remember: when we use it, you’ll see this icon on the slide!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04" name="Shape 104"/>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txBox="1"/>
          <p:nvPr/>
        </p:nvSpPr>
        <p:spPr>
          <a:xfrm>
            <a:off x="736275" y="564625"/>
            <a:ext cx="7986000" cy="2854200"/>
          </a:xfrm>
          <a:prstGeom prst="rect">
            <a:avLst/>
          </a:prstGeom>
          <a:noFill/>
          <a:ln>
            <a:noFill/>
          </a:ln>
        </p:spPr>
        <p:txBody>
          <a:bodyPr anchorCtr="0" anchor="t" bIns="91425" lIns="91425" rIns="91425" tIns="91425">
            <a:noAutofit/>
          </a:bodyPr>
          <a:lstStyle/>
          <a:p>
            <a:pPr indent="0" lvl="0" marL="0" rtl="0">
              <a:spcBef>
                <a:spcPts val="0"/>
              </a:spcBef>
              <a:buNone/>
            </a:pPr>
            <a:r>
              <a:rPr b="1" lang="en" sz="6000">
                <a:solidFill>
                  <a:srgbClr val="01426A"/>
                </a:solidFill>
                <a:latin typeface="Open Sans"/>
                <a:ea typeface="Open Sans"/>
                <a:cs typeface="Open Sans"/>
                <a:sym typeface="Open Sans"/>
              </a:rPr>
              <a:t>Setting Up the Classroom</a:t>
            </a:r>
          </a:p>
        </p:txBody>
      </p:sp>
      <p:pic>
        <p:nvPicPr>
          <p:cNvPr id="106" name="Shape 106"/>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12" name="Shape 112"/>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13" name="Shape 113"/>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Clr>
                <a:schemeClr val="dk1"/>
              </a:buClr>
              <a:buSzPct val="30555"/>
              <a:buFont typeface="Arial"/>
              <a:buNone/>
            </a:pPr>
            <a:r>
              <a:rPr lang="en" sz="3600">
                <a:solidFill>
                  <a:srgbClr val="01426A"/>
                </a:solidFill>
                <a:latin typeface="Open Sans"/>
                <a:ea typeface="Open Sans"/>
                <a:cs typeface="Open Sans"/>
                <a:sym typeface="Open Sans"/>
              </a:rPr>
              <a:t>The first two weeks are critical in establishing a safe learning environment for you and your students.</a:t>
            </a:r>
          </a:p>
        </p:txBody>
      </p:sp>
      <p:pic>
        <p:nvPicPr>
          <p:cNvPr id="114" name="Shape 114"/>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1" name="Shape 12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A Safe Learning Environment</a:t>
            </a:r>
          </a:p>
        </p:txBody>
      </p:sp>
      <p:sp>
        <p:nvSpPr>
          <p:cNvPr id="122" name="Shape 122"/>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Collaboration</a:t>
            </a:r>
            <a:r>
              <a:rPr lang="en" sz="2400">
                <a:solidFill>
                  <a:srgbClr val="01426A"/>
                </a:solidFill>
                <a:latin typeface="Open Sans"/>
                <a:ea typeface="Open Sans"/>
                <a:cs typeface="Open Sans"/>
                <a:sym typeface="Open Sans"/>
              </a:rPr>
              <a:t> over competition</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Freedom to make mistakes and </a:t>
            </a:r>
            <a:r>
              <a:rPr b="1" lang="en" sz="2400">
                <a:solidFill>
                  <a:srgbClr val="01426A"/>
                </a:solidFill>
                <a:latin typeface="Open Sans"/>
                <a:ea typeface="Open Sans"/>
                <a:cs typeface="Open Sans"/>
                <a:sym typeface="Open Sans"/>
              </a:rPr>
              <a:t>overcome perfectionism</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Encouragement to </a:t>
            </a:r>
            <a:r>
              <a:rPr b="1" lang="en" sz="2400">
                <a:solidFill>
                  <a:srgbClr val="01426A"/>
                </a:solidFill>
                <a:latin typeface="Open Sans"/>
                <a:ea typeface="Open Sans"/>
                <a:cs typeface="Open Sans"/>
                <a:sym typeface="Open Sans"/>
              </a:rPr>
              <a:t>explore</a:t>
            </a:r>
            <a:r>
              <a:rPr lang="en" sz="2400">
                <a:solidFill>
                  <a:srgbClr val="01426A"/>
                </a:solidFill>
                <a:latin typeface="Open Sans"/>
                <a:ea typeface="Open Sans"/>
                <a:cs typeface="Open Sans"/>
                <a:sym typeface="Open Sans"/>
              </a:rPr>
              <a:t>, take risks and ask questions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Celebrate </a:t>
            </a:r>
            <a:r>
              <a:rPr b="1" lang="en" sz="2400">
                <a:solidFill>
                  <a:srgbClr val="01426A"/>
                </a:solidFill>
                <a:latin typeface="Open Sans"/>
                <a:ea typeface="Open Sans"/>
                <a:cs typeface="Open Sans"/>
                <a:sym typeface="Open Sans"/>
              </a:rPr>
              <a:t>diversity</a:t>
            </a:r>
          </a:p>
          <a:p>
            <a:pPr lvl="0" rtl="0">
              <a:lnSpc>
                <a:spcPct val="150000"/>
              </a:lnSpc>
              <a:spcBef>
                <a:spcPts val="0"/>
              </a:spcBef>
              <a:buNone/>
            </a:pPr>
            <a:r>
              <a:t/>
            </a:r>
            <a:endParaRPr sz="2400">
              <a:solidFill>
                <a:srgbClr val="01426A"/>
              </a:solidFill>
              <a:latin typeface="Open Sans"/>
              <a:ea typeface="Open Sans"/>
              <a:cs typeface="Open Sans"/>
              <a:sym typeface="Open Sans"/>
            </a:endParaRPr>
          </a:p>
        </p:txBody>
      </p:sp>
      <p:pic>
        <p:nvPicPr>
          <p:cNvPr id="123" name="Shape 123"/>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9" name="Shape 129"/>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0" name="Shape 130"/>
          <p:cNvSpPr txBox="1"/>
          <p:nvPr/>
        </p:nvSpPr>
        <p:spPr>
          <a:xfrm>
            <a:off x="736275" y="564625"/>
            <a:ext cx="7986000" cy="2854200"/>
          </a:xfrm>
          <a:prstGeom prst="rect">
            <a:avLst/>
          </a:prstGeom>
          <a:noFill/>
          <a:ln>
            <a:noFill/>
          </a:ln>
        </p:spPr>
        <p:txBody>
          <a:bodyPr anchorCtr="0" anchor="t" bIns="91425" lIns="91425" rIns="91425" tIns="91425">
            <a:noAutofit/>
          </a:bodyPr>
          <a:lstStyle/>
          <a:p>
            <a:pPr lvl="0" rtl="0" algn="ctr">
              <a:spcBef>
                <a:spcPts val="600"/>
              </a:spcBef>
              <a:buNone/>
            </a:pPr>
            <a:r>
              <a:rPr lang="en" sz="3600">
                <a:solidFill>
                  <a:srgbClr val="01426A"/>
                </a:solidFill>
                <a:latin typeface="Open Sans"/>
                <a:ea typeface="Open Sans"/>
                <a:cs typeface="Open Sans"/>
                <a:sym typeface="Open Sans"/>
              </a:rPr>
              <a:t>Turn and Talk: What does a safe learning environment look like?</a:t>
            </a:r>
          </a:p>
        </p:txBody>
      </p:sp>
      <p:pic>
        <p:nvPicPr>
          <p:cNvPr id="131" name="Shape 131"/>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